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9" r:id="rId4"/>
    <p:sldId id="260" r:id="rId5"/>
    <p:sldId id="261" r:id="rId6"/>
    <p:sldId id="262" r:id="rId7"/>
    <p:sldId id="263" r:id="rId8"/>
    <p:sldId id="265" r:id="rId9"/>
    <p:sldId id="266" r:id="rId10"/>
    <p:sldId id="268"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7E5A33A-3673-4611-8052-11C92BF6726A}" type="datetimeFigureOut">
              <a:rPr lang="en-US" smtClean="0"/>
              <a:pPr/>
              <a:t>9/2/2020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D9BC98E-613D-4D0D-82F6-02CBF0463AA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E5A33A-3673-4611-8052-11C92BF6726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E5A33A-3673-4611-8052-11C92BF6726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E5A33A-3673-4611-8052-11C92BF6726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E5A33A-3673-4611-8052-11C92BF6726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BC98E-613D-4D0D-82F6-02CBF0463AA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E5A33A-3673-4611-8052-11C92BF6726A}"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7E5A33A-3673-4611-8052-11C92BF6726A}" type="datetimeFigureOut">
              <a:rPr lang="en-US" smtClean="0"/>
              <a:pPr/>
              <a:t>9/2/2020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7E5A33A-3673-4611-8052-11C92BF6726A}" type="datetimeFigureOut">
              <a:rPr lang="en-US" smtClean="0"/>
              <a:pPr/>
              <a:t>9/2/2020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5A33A-3673-4611-8052-11C92BF6726A}" type="datetimeFigureOut">
              <a:rPr lang="en-US" smtClean="0"/>
              <a:pPr/>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E5A33A-3673-4611-8052-11C92BF6726A}"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9BC98E-613D-4D0D-82F6-02CBF0463A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7E5A33A-3673-4611-8052-11C92BF6726A}"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D9BC98E-613D-4D0D-82F6-02CBF0463AA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E5A33A-3673-4611-8052-11C92BF6726A}" type="datetimeFigureOut">
              <a:rPr lang="en-US" smtClean="0"/>
              <a:pPr/>
              <a:t>9/2/2020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9BC98E-613D-4D0D-82F6-02CBF0463AA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endParaRPr lang="en-US" dirty="0"/>
          </a:p>
        </p:txBody>
      </p:sp>
      <p:sp>
        <p:nvSpPr>
          <p:cNvPr id="3" name="Subtitle 2"/>
          <p:cNvSpPr>
            <a:spLocks noGrp="1"/>
          </p:cNvSpPr>
          <p:nvPr>
            <p:ph type="subTitle" idx="1"/>
          </p:nvPr>
        </p:nvSpPr>
        <p:spPr>
          <a:xfrm>
            <a:off x="533400" y="1752600"/>
            <a:ext cx="7854696" cy="3228536"/>
          </a:xfrm>
        </p:spPr>
        <p:txBody>
          <a:bodyPr>
            <a:noAutofit/>
          </a:bodyPr>
          <a:lstStyle/>
          <a:p>
            <a:pPr algn="ctr"/>
            <a:r>
              <a:rPr lang="en-US" sz="4000" dirty="0">
                <a:solidFill>
                  <a:srgbClr val="FFFF00"/>
                </a:solidFill>
              </a:rPr>
              <a:t>Ann Arbor  Trail Magnet School </a:t>
            </a:r>
          </a:p>
          <a:p>
            <a:pPr algn="ctr"/>
            <a:r>
              <a:rPr lang="en-US" sz="4000" dirty="0">
                <a:solidFill>
                  <a:srgbClr val="FFFF00"/>
                </a:solidFill>
              </a:rPr>
              <a:t>Online and Face to Face Learning expectations  for  staff, students, and families </a:t>
            </a:r>
          </a:p>
          <a:p>
            <a:pPr algn="ctr"/>
            <a:r>
              <a:rPr lang="en-US" sz="4000" dirty="0">
                <a:solidFill>
                  <a:srgbClr val="FFFF00"/>
                </a:solidFill>
              </a:rPr>
              <a:t>Parent Orientation-2020-2021</a:t>
            </a:r>
          </a:p>
        </p:txBody>
      </p:sp>
    </p:spTree>
  </p:cSld>
  <p:clrMapOvr>
    <a:masterClrMapping/>
  </p:clrMapOvr>
  <p:transition spd="slow">
    <p:dissolve/>
    <p:sndAc>
      <p:stSnd>
        <p:snd r:embed="rId2" name="applause.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D5F0-866E-489D-A032-1A92BC4FA82F}"/>
              </a:ext>
            </a:extLst>
          </p:cNvPr>
          <p:cNvSpPr>
            <a:spLocks noGrp="1"/>
          </p:cNvSpPr>
          <p:nvPr>
            <p:ph type="title"/>
          </p:nvPr>
        </p:nvSpPr>
        <p:spPr/>
        <p:txBody>
          <a:bodyPr/>
          <a:lstStyle/>
          <a:p>
            <a:r>
              <a:rPr lang="en-US" dirty="0"/>
              <a:t>Revisions to the C.O.C </a:t>
            </a:r>
          </a:p>
        </p:txBody>
      </p:sp>
      <p:sp>
        <p:nvSpPr>
          <p:cNvPr id="3" name="Content Placeholder 2">
            <a:extLst>
              <a:ext uri="{FF2B5EF4-FFF2-40B4-BE49-F238E27FC236}">
                <a16:creationId xmlns:a16="http://schemas.microsoft.com/office/drawing/2014/main" id="{19F46846-A7EE-40B9-A50C-8BA9F6FC8FA6}"/>
              </a:ext>
            </a:extLst>
          </p:cNvPr>
          <p:cNvSpPr>
            <a:spLocks noGrp="1"/>
          </p:cNvSpPr>
          <p:nvPr>
            <p:ph idx="1"/>
          </p:nvPr>
        </p:nvSpPr>
        <p:spPr/>
        <p:txBody>
          <a:bodyPr>
            <a:normAutofit fontScale="85000" lnSpcReduction="20000"/>
          </a:bodyPr>
          <a:lstStyle/>
          <a:p>
            <a:r>
              <a:rPr lang="en-US" dirty="0">
                <a:latin typeface="Arial Black" panose="020B0A04020102020204" pitchFamily="34" charset="0"/>
              </a:rPr>
              <a:t>The district has adopted school-wide strategies that incorporates Out of School Suspension or OSS followed by In School Suspension or ISS (All DPSCD schools are doing this now) </a:t>
            </a:r>
          </a:p>
          <a:p>
            <a:r>
              <a:rPr lang="en-US" dirty="0">
                <a:latin typeface="Arial Black" panose="020B0A04020102020204" pitchFamily="34" charset="0"/>
              </a:rPr>
              <a:t>The district utilizes Restorative practices when addressing student issues. Restorative practices are tools that decreases the likelihood of suspension.</a:t>
            </a:r>
          </a:p>
          <a:p>
            <a:r>
              <a:rPr lang="en-US" dirty="0">
                <a:latin typeface="Arial Black" panose="020B0A04020102020204" pitchFamily="34" charset="0"/>
              </a:rPr>
              <a:t>1-day OSS &amp; 1-day ISS starting with B- level offenses through D-level offenses and after a 3</a:t>
            </a:r>
            <a:r>
              <a:rPr lang="en-US" baseline="30000" dirty="0">
                <a:latin typeface="Arial Black" panose="020B0A04020102020204" pitchFamily="34" charset="0"/>
              </a:rPr>
              <a:t>rd</a:t>
            </a:r>
            <a:r>
              <a:rPr lang="en-US" dirty="0">
                <a:latin typeface="Arial Black" panose="020B0A04020102020204" pitchFamily="34" charset="0"/>
              </a:rPr>
              <a:t> referral.</a:t>
            </a:r>
          </a:p>
          <a:p>
            <a:r>
              <a:rPr lang="en-US" dirty="0">
                <a:latin typeface="Arial Black" panose="020B0A04020102020204" pitchFamily="34" charset="0"/>
              </a:rPr>
              <a:t> OSS always comes before ISS with certain offenses. Notifications will be sent to parents or guardians indicating the offense and level of the infraction</a:t>
            </a:r>
          </a:p>
        </p:txBody>
      </p:sp>
    </p:spTree>
    <p:extLst>
      <p:ext uri="{BB962C8B-B14F-4D97-AF65-F5344CB8AC3E}">
        <p14:creationId xmlns:p14="http://schemas.microsoft.com/office/powerpoint/2010/main" val="2075032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Parking Lot</a:t>
            </a:r>
          </a:p>
        </p:txBody>
      </p:sp>
      <p:sp>
        <p:nvSpPr>
          <p:cNvPr id="3" name="Content Placeholder 2"/>
          <p:cNvSpPr>
            <a:spLocks noGrp="1"/>
          </p:cNvSpPr>
          <p:nvPr>
            <p:ph idx="1"/>
          </p:nvPr>
        </p:nvSpPr>
        <p:spPr>
          <a:xfrm>
            <a:off x="457200" y="1935480"/>
            <a:ext cx="8229600" cy="2560320"/>
          </a:xfrm>
        </p:spPr>
        <p:txBody>
          <a:bodyPr/>
          <a:lstStyle/>
          <a:p>
            <a:r>
              <a:rPr lang="en-US" dirty="0">
                <a:latin typeface="Arial Black" pitchFamily="34" charset="0"/>
              </a:rPr>
              <a:t>PLEASE PUT ALL COMMENTS , SUGGESTIONS, AND QUESTIONS IN THE CHAT OR EMAIL ME @ lamonte.fondren@detroitk12.org </a:t>
            </a:r>
          </a:p>
        </p:txBody>
      </p:sp>
      <p:pic>
        <p:nvPicPr>
          <p:cNvPr id="20482" name="Picture 2" descr="Image result for parking lots picture"/>
          <p:cNvPicPr>
            <a:picLocks noChangeAspect="1" noChangeArrowheads="1"/>
          </p:cNvPicPr>
          <p:nvPr/>
        </p:nvPicPr>
        <p:blipFill>
          <a:blip r:embed="rId3" cstate="print"/>
          <a:srcRect/>
          <a:stretch>
            <a:fillRect/>
          </a:stretch>
        </p:blipFill>
        <p:spPr bwMode="auto">
          <a:xfrm>
            <a:off x="1219200" y="3563112"/>
            <a:ext cx="6477000" cy="3142488"/>
          </a:xfrm>
          <a:prstGeom prst="rect">
            <a:avLst/>
          </a:prstGeom>
          <a:noFill/>
        </p:spPr>
      </p:pic>
    </p:spTree>
  </p:cSld>
  <p:clrMapOvr>
    <a:masterClrMapping/>
  </p:clrMapOvr>
  <p:transition spd="slow">
    <p:wipe dir="u"/>
    <p:sndAc>
      <p:stSnd>
        <p:snd r:embed="rId2" name="wind.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Online Learning standards</a:t>
            </a:r>
          </a:p>
        </p:txBody>
      </p:sp>
      <p:sp>
        <p:nvSpPr>
          <p:cNvPr id="3" name="Content Placeholder 2"/>
          <p:cNvSpPr>
            <a:spLocks noGrp="1"/>
          </p:cNvSpPr>
          <p:nvPr>
            <p:ph idx="1"/>
          </p:nvPr>
        </p:nvSpPr>
        <p:spPr/>
        <p:txBody>
          <a:bodyPr>
            <a:normAutofit fontScale="85000" lnSpcReduction="20000"/>
          </a:bodyPr>
          <a:lstStyle/>
          <a:p>
            <a:pPr marL="285750" indent="-285750">
              <a:buFont typeface="Wingdings" panose="05000000000000000000" pitchFamily="2" charset="2"/>
              <a:buChar char="Ø"/>
            </a:pPr>
            <a:r>
              <a:rPr lang="en-US" dirty="0">
                <a:latin typeface="Arial Black" pitchFamily="34" charset="0"/>
              </a:rPr>
              <a:t>Create an engaging environment.</a:t>
            </a:r>
          </a:p>
          <a:p>
            <a:pPr marL="285750" indent="-285750">
              <a:buFont typeface="Wingdings" panose="05000000000000000000" pitchFamily="2" charset="2"/>
              <a:buChar char="Ø"/>
            </a:pPr>
            <a:endParaRPr lang="en-US" dirty="0">
              <a:latin typeface="Arial Black" pitchFamily="34" charset="0"/>
            </a:endParaRPr>
          </a:p>
          <a:p>
            <a:pPr marL="285750" indent="-285750">
              <a:buFont typeface="Wingdings" panose="05000000000000000000" pitchFamily="2" charset="2"/>
              <a:buChar char="Ø"/>
            </a:pPr>
            <a:r>
              <a:rPr lang="en-US" dirty="0">
                <a:latin typeface="Arial Black" pitchFamily="34" charset="0"/>
              </a:rPr>
              <a:t>Establish routines for students to create a sense of normality. </a:t>
            </a:r>
          </a:p>
          <a:p>
            <a:pPr marL="285750" indent="-285750">
              <a:buFont typeface="Wingdings" panose="05000000000000000000" pitchFamily="2" charset="2"/>
              <a:buChar char="Ø"/>
            </a:pPr>
            <a:endParaRPr lang="en-US" dirty="0">
              <a:latin typeface="Arial Black" pitchFamily="34" charset="0"/>
            </a:endParaRPr>
          </a:p>
          <a:p>
            <a:pPr marL="285750" indent="-285750">
              <a:buFont typeface="Wingdings" panose="05000000000000000000" pitchFamily="2" charset="2"/>
              <a:buChar char="Ø"/>
            </a:pPr>
            <a:r>
              <a:rPr lang="en-US" dirty="0">
                <a:latin typeface="Arial Black" pitchFamily="34" charset="0"/>
              </a:rPr>
              <a:t>Provide organization as if you were in a physical classroom </a:t>
            </a:r>
          </a:p>
          <a:p>
            <a:pPr marL="285750" indent="-285750">
              <a:buFont typeface="Wingdings" panose="05000000000000000000" pitchFamily="2" charset="2"/>
              <a:buChar char="Ø"/>
            </a:pPr>
            <a:endParaRPr lang="en-US" dirty="0">
              <a:latin typeface="Arial Black" pitchFamily="34" charset="0"/>
            </a:endParaRPr>
          </a:p>
          <a:p>
            <a:pPr marL="285750" indent="-285750">
              <a:buFont typeface="Wingdings" panose="05000000000000000000" pitchFamily="2" charset="2"/>
              <a:buChar char="Ø"/>
            </a:pPr>
            <a:r>
              <a:rPr lang="en-US" dirty="0">
                <a:latin typeface="Arial Black" pitchFamily="34" charset="0"/>
              </a:rPr>
              <a:t>Build relationships with your students. (Go beyond normal class assignments).</a:t>
            </a:r>
          </a:p>
          <a:p>
            <a:endParaRPr lang="en-US" dirty="0">
              <a:latin typeface="Arial Black" pitchFamily="34" charset="0"/>
            </a:endParaRPr>
          </a:p>
          <a:p>
            <a:pPr marL="285750" indent="-285750">
              <a:buFont typeface="Wingdings" panose="05000000000000000000" pitchFamily="2" charset="2"/>
              <a:buChar char="Ø"/>
            </a:pPr>
            <a:r>
              <a:rPr lang="en-US" dirty="0">
                <a:latin typeface="Arial Black" pitchFamily="34" charset="0"/>
              </a:rPr>
              <a:t>Keep your camera on.  This will allow students to further connect with you and allow you to model proper online “netiquette”.</a:t>
            </a:r>
          </a:p>
          <a:p>
            <a:pPr marL="285750" indent="-285750">
              <a:buFont typeface="Wingdings" panose="05000000000000000000" pitchFamily="2" charset="2"/>
              <a:buChar char="Ø"/>
            </a:pPr>
            <a:endParaRPr lang="en-US" sz="2800" dirty="0"/>
          </a:p>
          <a:p>
            <a:pPr marL="285750" indent="-285750">
              <a:buFont typeface="Wingdings" panose="05000000000000000000" pitchFamily="2" charset="2"/>
              <a:buChar char="Ø"/>
            </a:pPr>
            <a:endParaRPr lang="en-US" dirty="0"/>
          </a:p>
        </p:txBody>
      </p:sp>
    </p:spTree>
  </p:cSld>
  <p:clrMapOvr>
    <a:masterClrMapping/>
  </p:clrMapOvr>
  <p:transition spd="slow">
    <p:wipe dir="d"/>
    <p:sndAc>
      <p:stSnd>
        <p:snd r:embed="rId2" name="breez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Positive Behavior Intervention and Support-PBIS (What is PBIS?)</a:t>
            </a:r>
          </a:p>
        </p:txBody>
      </p:sp>
      <p:sp>
        <p:nvSpPr>
          <p:cNvPr id="3" name="Content Placeholder 2"/>
          <p:cNvSpPr>
            <a:spLocks noGrp="1"/>
          </p:cNvSpPr>
          <p:nvPr>
            <p:ph idx="1"/>
          </p:nvPr>
        </p:nvSpPr>
        <p:spPr/>
        <p:txBody>
          <a:bodyPr>
            <a:normAutofit lnSpcReduction="10000"/>
          </a:bodyPr>
          <a:lstStyle/>
          <a:p>
            <a:r>
              <a:rPr lang="en-US" sz="3200" dirty="0">
                <a:latin typeface="Arial Black" pitchFamily="34" charset="0"/>
              </a:rPr>
              <a:t>PBIS is a multi-tiered behavior support system</a:t>
            </a:r>
          </a:p>
          <a:p>
            <a:r>
              <a:rPr lang="en-US" sz="3200" dirty="0">
                <a:solidFill>
                  <a:schemeClr val="accent5">
                    <a:lumMod val="75000"/>
                  </a:schemeClr>
                </a:solidFill>
                <a:latin typeface="Arial Black" pitchFamily="34" charset="0"/>
              </a:rPr>
              <a:t>Tier 1</a:t>
            </a:r>
            <a:r>
              <a:rPr lang="en-US" sz="3200" dirty="0">
                <a:latin typeface="Arial Black" pitchFamily="34" charset="0"/>
              </a:rPr>
              <a:t> (</a:t>
            </a:r>
            <a:r>
              <a:rPr lang="en-US" sz="3200" dirty="0" err="1">
                <a:latin typeface="Arial Black" pitchFamily="34" charset="0"/>
              </a:rPr>
              <a:t>schoolwide</a:t>
            </a:r>
            <a:r>
              <a:rPr lang="en-US" sz="3200" dirty="0">
                <a:latin typeface="Arial Black" pitchFamily="34" charset="0"/>
              </a:rPr>
              <a:t>/universal) Primary</a:t>
            </a:r>
          </a:p>
          <a:p>
            <a:r>
              <a:rPr lang="en-US" sz="3200" dirty="0">
                <a:solidFill>
                  <a:srgbClr val="FFC000"/>
                </a:solidFill>
                <a:latin typeface="Arial Black" pitchFamily="34" charset="0"/>
              </a:rPr>
              <a:t>Tier 2 </a:t>
            </a:r>
            <a:r>
              <a:rPr lang="en-US" sz="3200" dirty="0">
                <a:latin typeface="Arial Black" pitchFamily="34" charset="0"/>
              </a:rPr>
              <a:t>(Identified students) Primary prevention</a:t>
            </a:r>
          </a:p>
          <a:p>
            <a:r>
              <a:rPr lang="en-US" sz="3200" dirty="0">
                <a:solidFill>
                  <a:srgbClr val="FF0000"/>
                </a:solidFill>
                <a:latin typeface="Arial Black" pitchFamily="34" charset="0"/>
              </a:rPr>
              <a:t>Tier 3 </a:t>
            </a:r>
            <a:r>
              <a:rPr lang="en-US" sz="3200" dirty="0">
                <a:latin typeface="Arial Black" pitchFamily="34" charset="0"/>
              </a:rPr>
              <a:t>(Identified students) Third level intervention strategies and supports</a:t>
            </a:r>
          </a:p>
        </p:txBody>
      </p:sp>
    </p:spTree>
  </p:cSld>
  <p:clrMapOvr>
    <a:masterClrMapping/>
  </p:clrMapOvr>
  <p:transition spd="slow">
    <p:dissolv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4400" u="sng" dirty="0">
                <a:solidFill>
                  <a:srgbClr val="FF0000"/>
                </a:solidFill>
              </a:rPr>
              <a:t>PBIS TIERS-F2F &amp; ONLINE STUDENTS</a:t>
            </a:r>
          </a:p>
        </p:txBody>
      </p:sp>
      <p:pic>
        <p:nvPicPr>
          <p:cNvPr id="4" name="Content Placeholder 3" descr="pbis tier pictures.jpg"/>
          <p:cNvPicPr>
            <a:picLocks noGrp="1" noChangeAspect="1"/>
          </p:cNvPicPr>
          <p:nvPr>
            <p:ph idx="1"/>
          </p:nvPr>
        </p:nvPicPr>
        <p:blipFill>
          <a:blip r:embed="rId3" cstate="print"/>
          <a:stretch>
            <a:fillRect/>
          </a:stretch>
        </p:blipFill>
        <p:spPr>
          <a:xfrm>
            <a:off x="914400" y="1905001"/>
            <a:ext cx="7924800" cy="4039394"/>
          </a:xfrm>
        </p:spPr>
      </p:pic>
    </p:spTree>
  </p:cSld>
  <p:clrMapOvr>
    <a:masterClrMapping/>
  </p:clrMapOvr>
  <p:transition spd="slow">
    <p:dissolve/>
    <p:sndAc>
      <p:stSnd>
        <p:snd r:embed="rId2" name="drumroll.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PBIS- Online (How will it look?)</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Teachers will distribute points to students</a:t>
            </a:r>
          </a:p>
          <a:p>
            <a:pPr>
              <a:buNone/>
            </a:pPr>
            <a:r>
              <a:rPr lang="en-US" dirty="0"/>
              <a:t>Online based rewards :</a:t>
            </a:r>
          </a:p>
          <a:p>
            <a:pPr>
              <a:buNone/>
            </a:pPr>
            <a:r>
              <a:rPr lang="en-US" dirty="0"/>
              <a:t>     -examples : drop lowest quiz/test score, give extra   time for assignments, class DOJO, answer only even or odd problems on an assignment, virtual snack with teacher, gift cards, </a:t>
            </a:r>
            <a:r>
              <a:rPr lang="en-US" dirty="0" err="1"/>
              <a:t>kahoot</a:t>
            </a:r>
            <a:r>
              <a:rPr lang="en-US" dirty="0"/>
              <a:t> challenge student/student or student/teacher, brain break, </a:t>
            </a:r>
            <a:r>
              <a:rPr lang="en-US" dirty="0" err="1"/>
              <a:t>charrades</a:t>
            </a:r>
            <a:r>
              <a:rPr lang="en-US" dirty="0"/>
              <a:t>, tick tock video, membership to educational sites, virtual field trips, change a short answer question to multiple choice, hat day, cool glasses day, movie day</a:t>
            </a:r>
          </a:p>
        </p:txBody>
      </p:sp>
    </p:spTree>
  </p:cSld>
  <p:clrMapOvr>
    <a:masterClrMapping/>
  </p:clrMapOvr>
  <p:transition spd="slow">
    <p:wedge/>
    <p:sndAc>
      <p:stSnd>
        <p:snd r:embed="rId2" name="cashreg.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Expect Respect (What is it?)</a:t>
            </a:r>
          </a:p>
        </p:txBody>
      </p:sp>
      <p:sp>
        <p:nvSpPr>
          <p:cNvPr id="3" name="Content Placeholder 2"/>
          <p:cNvSpPr>
            <a:spLocks noGrp="1"/>
          </p:cNvSpPr>
          <p:nvPr>
            <p:ph idx="1"/>
          </p:nvPr>
        </p:nvSpPr>
        <p:spPr/>
        <p:txBody>
          <a:bodyPr/>
          <a:lstStyle/>
          <a:p>
            <a:r>
              <a:rPr lang="en-US" dirty="0">
                <a:solidFill>
                  <a:schemeClr val="accent1">
                    <a:lumMod val="60000"/>
                    <a:lumOff val="40000"/>
                  </a:schemeClr>
                </a:solidFill>
              </a:rPr>
              <a:t>Expect Respect </a:t>
            </a:r>
            <a:r>
              <a:rPr lang="en-US" dirty="0"/>
              <a:t>is a school based program that promotes healthy relationships between students and their peers, students and staff, students and parents, staff and parents, and all stakeholders. The </a:t>
            </a:r>
            <a:r>
              <a:rPr lang="en-US" dirty="0">
                <a:solidFill>
                  <a:schemeClr val="bg2">
                    <a:lumMod val="50000"/>
                  </a:schemeClr>
                </a:solidFill>
              </a:rPr>
              <a:t>Expect Respect </a:t>
            </a:r>
            <a:r>
              <a:rPr lang="en-US" dirty="0"/>
              <a:t>program works in conjunction with other school based supports and provides tools and problem solving skills that students, staff, parents and all stakeholders can use to increase positive relationships both in and out of the school setting</a:t>
            </a:r>
          </a:p>
        </p:txBody>
      </p:sp>
    </p:spTree>
  </p:cSld>
  <p:clrMapOvr>
    <a:masterClrMapping/>
  </p:clrMapOvr>
  <p:transition spd="slow">
    <p:wipe dir="r"/>
    <p:sndAc>
      <p:stSnd>
        <p:snd r:embed="rId2" name="arrow.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Expect respect online “netiquette”</a:t>
            </a:r>
          </a:p>
        </p:txBody>
      </p:sp>
      <p:sp>
        <p:nvSpPr>
          <p:cNvPr id="3" name="Content Placeholder 2"/>
          <p:cNvSpPr>
            <a:spLocks noGrp="1"/>
          </p:cNvSpPr>
          <p:nvPr>
            <p:ph idx="1"/>
          </p:nvPr>
        </p:nvSpPr>
        <p:spPr/>
        <p:txBody>
          <a:bodyPr>
            <a:normAutofit fontScale="70000" lnSpcReduction="20000"/>
          </a:bodyPr>
          <a:lstStyle/>
          <a:p>
            <a:pPr marL="457200" indent="-355600">
              <a:spcBef>
                <a:spcPts val="0"/>
              </a:spcBef>
              <a:buSzPts val="2000"/>
              <a:buFont typeface="Arial" panose="020B0604020202020204" pitchFamily="34" charset="0"/>
              <a:buChar char="●"/>
            </a:pPr>
            <a:r>
              <a:rPr lang="en-US" sz="2800" b="1" dirty="0">
                <a:latin typeface="Arial Black" pitchFamily="34" charset="0"/>
              </a:rPr>
              <a:t>Mute your </a:t>
            </a:r>
            <a:r>
              <a:rPr lang="en-US" sz="2800" b="1" dirty="0" err="1">
                <a:latin typeface="Arial Black" pitchFamily="34" charset="0"/>
              </a:rPr>
              <a:t>mic</a:t>
            </a:r>
            <a:r>
              <a:rPr lang="en-US" sz="2800" dirty="0">
                <a:latin typeface="Arial Black" pitchFamily="34" charset="0"/>
              </a:rPr>
              <a:t> while the teacher or a classmate is speaking.</a:t>
            </a:r>
            <a:br>
              <a:rPr lang="en-US" sz="2800" dirty="0">
                <a:latin typeface="Arial Black" pitchFamily="34" charset="0"/>
              </a:rPr>
            </a:br>
            <a:endParaRPr lang="en-US" sz="1800"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Type </a:t>
            </a:r>
            <a:r>
              <a:rPr lang="en-US" sz="2800" b="1" dirty="0">
                <a:latin typeface="Arial Black" pitchFamily="34" charset="0"/>
              </a:rPr>
              <a:t>questions in the chat</a:t>
            </a:r>
            <a:r>
              <a:rPr lang="en-US" sz="2800" dirty="0">
                <a:latin typeface="Arial Black" pitchFamily="34" charset="0"/>
              </a:rPr>
              <a:t> so that you do not interrupt class.</a:t>
            </a:r>
            <a:br>
              <a:rPr lang="en-US" sz="2800" dirty="0">
                <a:latin typeface="Arial Black" pitchFamily="34" charset="0"/>
              </a:rPr>
            </a:br>
            <a:endParaRPr lang="en-US" sz="1800"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Use the </a:t>
            </a:r>
            <a:r>
              <a:rPr lang="en-US" sz="2800" b="1" dirty="0">
                <a:latin typeface="Arial Black" pitchFamily="34" charset="0"/>
              </a:rPr>
              <a:t>chat for questions about class only.</a:t>
            </a:r>
            <a:br>
              <a:rPr lang="en-US" sz="2800" b="1" dirty="0">
                <a:latin typeface="Arial Black" pitchFamily="34" charset="0"/>
              </a:rPr>
            </a:br>
            <a:endParaRPr lang="en-US" sz="1800" b="1"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Always use </a:t>
            </a:r>
            <a:r>
              <a:rPr lang="en-US" sz="2800" b="1" dirty="0">
                <a:latin typeface="Arial Black" pitchFamily="34" charset="0"/>
              </a:rPr>
              <a:t>appropriate language.</a:t>
            </a:r>
            <a:r>
              <a:rPr lang="en-US" sz="2800" dirty="0">
                <a:latin typeface="Arial Black" pitchFamily="34" charset="0"/>
              </a:rPr>
              <a:t> Always use </a:t>
            </a:r>
            <a:r>
              <a:rPr lang="en-US" sz="2800" b="1" dirty="0">
                <a:latin typeface="Arial Black" pitchFamily="34" charset="0"/>
              </a:rPr>
              <a:t>kind, thoughtful words.</a:t>
            </a:r>
            <a:br>
              <a:rPr lang="en-US" sz="2800" b="1" dirty="0">
                <a:latin typeface="Arial Black" pitchFamily="34" charset="0"/>
              </a:rPr>
            </a:br>
            <a:endParaRPr lang="en-US" sz="1800" b="1"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Do your best to </a:t>
            </a:r>
            <a:r>
              <a:rPr lang="en-US" sz="2800" b="1" dirty="0">
                <a:latin typeface="Arial Black" pitchFamily="34" charset="0"/>
              </a:rPr>
              <a:t>pay attention</a:t>
            </a:r>
            <a:r>
              <a:rPr lang="en-US" sz="2800" dirty="0">
                <a:latin typeface="Arial Black" pitchFamily="34" charset="0"/>
              </a:rPr>
              <a:t> and participate.</a:t>
            </a:r>
            <a:br>
              <a:rPr lang="en-US" sz="2800" dirty="0">
                <a:latin typeface="Arial Black" pitchFamily="34" charset="0"/>
              </a:rPr>
            </a:br>
            <a:endParaRPr lang="en-US" sz="1800" dirty="0">
              <a:latin typeface="Arial Black" pitchFamily="34" charset="0"/>
            </a:endParaRPr>
          </a:p>
          <a:p>
            <a:pPr marL="457200" indent="-355600">
              <a:spcBef>
                <a:spcPts val="0"/>
              </a:spcBef>
              <a:buSzPts val="2000"/>
              <a:buFont typeface="Arial" panose="020B0604020202020204" pitchFamily="34" charset="0"/>
              <a:buChar char="●"/>
            </a:pPr>
            <a:r>
              <a:rPr lang="en-US" sz="2800" b="1" dirty="0">
                <a:latin typeface="Arial Black" pitchFamily="34" charset="0"/>
              </a:rPr>
              <a:t>Leave the meeting</a:t>
            </a:r>
            <a:r>
              <a:rPr lang="en-US" sz="2800" dirty="0">
                <a:latin typeface="Arial Black" pitchFamily="34" charset="0"/>
              </a:rPr>
              <a:t> when class is over.</a:t>
            </a:r>
            <a:br>
              <a:rPr lang="en-US" sz="2800" dirty="0">
                <a:latin typeface="Arial Black" pitchFamily="34" charset="0"/>
              </a:rPr>
            </a:br>
            <a:endParaRPr lang="en-US" sz="1800"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Ask </a:t>
            </a:r>
            <a:r>
              <a:rPr lang="en-US" sz="2800" b="1" dirty="0">
                <a:latin typeface="Arial Black" pitchFamily="34" charset="0"/>
              </a:rPr>
              <a:t>permission before sharing</a:t>
            </a:r>
            <a:r>
              <a:rPr lang="en-US" sz="2800" dirty="0">
                <a:latin typeface="Arial Black" pitchFamily="34" charset="0"/>
              </a:rPr>
              <a:t> class content.</a:t>
            </a:r>
            <a:br>
              <a:rPr lang="en-US" sz="2800" dirty="0">
                <a:latin typeface="Arial Black" pitchFamily="34" charset="0"/>
              </a:rPr>
            </a:br>
            <a:endParaRPr lang="en-US" sz="1800" dirty="0">
              <a:latin typeface="Arial Black" pitchFamily="34" charset="0"/>
            </a:endParaRPr>
          </a:p>
          <a:p>
            <a:pPr marL="457200" indent="-355600">
              <a:spcBef>
                <a:spcPts val="0"/>
              </a:spcBef>
              <a:buSzPts val="2000"/>
              <a:buFont typeface="Arial" panose="020B0604020202020204" pitchFamily="34" charset="0"/>
              <a:buChar char="●"/>
            </a:pPr>
            <a:r>
              <a:rPr lang="en-US" sz="2800" dirty="0">
                <a:latin typeface="Arial Black" pitchFamily="34" charset="0"/>
              </a:rPr>
              <a:t>Only post </a:t>
            </a:r>
            <a:r>
              <a:rPr lang="en-US" sz="2800" b="1" dirty="0">
                <a:latin typeface="Arial Black" pitchFamily="34" charset="0"/>
              </a:rPr>
              <a:t>classroom appropriate materials.</a:t>
            </a:r>
            <a:br>
              <a:rPr lang="en-US" sz="2800" b="1" dirty="0">
                <a:latin typeface="Arial Black" pitchFamily="34" charset="0"/>
              </a:rPr>
            </a:br>
            <a:endParaRPr lang="en-US" sz="1800" b="1" dirty="0">
              <a:latin typeface="Arial Black" pitchFamily="34" charset="0"/>
            </a:endParaRPr>
          </a:p>
          <a:p>
            <a:pPr marL="457200" indent="-355600">
              <a:spcBef>
                <a:spcPts val="0"/>
              </a:spcBef>
              <a:buSzPts val="2000"/>
              <a:buFont typeface="Arial" panose="020B0604020202020204" pitchFamily="34" charset="0"/>
              <a:buChar char="●"/>
            </a:pPr>
            <a:r>
              <a:rPr lang="en-US" sz="2800" b="1" dirty="0">
                <a:latin typeface="Arial Black" pitchFamily="34" charset="0"/>
              </a:rPr>
              <a:t>Always be safe, responsible, and respectful</a:t>
            </a:r>
            <a:endParaRPr lang="en-US" dirty="0">
              <a:latin typeface="Arial Black" pitchFamily="34" charset="0"/>
            </a:endParaRPr>
          </a:p>
        </p:txBody>
      </p:sp>
    </p:spTree>
  </p:cSld>
  <p:clrMapOvr>
    <a:masterClrMapping/>
  </p:clrMapOvr>
  <p:transition spd="slow">
    <p:wipe/>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Code of Conduct (Who is responsible?)</a:t>
            </a:r>
          </a:p>
        </p:txBody>
      </p:sp>
      <p:sp>
        <p:nvSpPr>
          <p:cNvPr id="3" name="Content Placeholder 2"/>
          <p:cNvSpPr>
            <a:spLocks noGrp="1"/>
          </p:cNvSpPr>
          <p:nvPr>
            <p:ph idx="1"/>
          </p:nvPr>
        </p:nvSpPr>
        <p:spPr/>
        <p:txBody>
          <a:bodyPr/>
          <a:lstStyle/>
          <a:p>
            <a:r>
              <a:rPr lang="en-US" dirty="0">
                <a:latin typeface="Arial Black" pitchFamily="34" charset="0"/>
              </a:rPr>
              <a:t>Teachers, students, staff, stakeholders, and parents are expected to adhere to the Code of Conduct.</a:t>
            </a:r>
          </a:p>
          <a:p>
            <a:r>
              <a:rPr lang="en-US" dirty="0">
                <a:solidFill>
                  <a:schemeClr val="accent5">
                    <a:lumMod val="75000"/>
                  </a:schemeClr>
                </a:solidFill>
                <a:latin typeface="Arial Black" pitchFamily="34" charset="0"/>
              </a:rPr>
              <a:t>Tier 1- Teacher managed</a:t>
            </a:r>
          </a:p>
          <a:p>
            <a:r>
              <a:rPr lang="en-US" dirty="0">
                <a:solidFill>
                  <a:srgbClr val="FFC000"/>
                </a:solidFill>
                <a:latin typeface="Arial Black" pitchFamily="34" charset="0"/>
              </a:rPr>
              <a:t>Tier 2-Teacher managed, Dean, parent contact, counselor, social worker, MTSS</a:t>
            </a:r>
          </a:p>
          <a:p>
            <a:r>
              <a:rPr lang="en-US" dirty="0">
                <a:solidFill>
                  <a:srgbClr val="FF0000"/>
                </a:solidFill>
                <a:latin typeface="Arial Black" pitchFamily="34" charset="0"/>
              </a:rPr>
              <a:t>Tier 3- Dean, counselor, social worker, parent contact, MTSS </a:t>
            </a:r>
          </a:p>
        </p:txBody>
      </p:sp>
    </p:spTree>
  </p:cSld>
  <p:clrMapOvr>
    <a:masterClrMapping/>
  </p:clrMapOvr>
  <p:transition spd="slow">
    <p:wipe dir="r"/>
    <p:sndAc>
      <p:stSnd>
        <p:snd r:embed="rId2" name="drumroll.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Revisions to the C.O.C </a:t>
            </a:r>
          </a:p>
        </p:txBody>
      </p:sp>
      <p:sp>
        <p:nvSpPr>
          <p:cNvPr id="3" name="Content Placeholder 2"/>
          <p:cNvSpPr>
            <a:spLocks noGrp="1"/>
          </p:cNvSpPr>
          <p:nvPr>
            <p:ph idx="1"/>
          </p:nvPr>
        </p:nvSpPr>
        <p:spPr/>
        <p:txBody>
          <a:bodyPr>
            <a:normAutofit fontScale="92500"/>
          </a:bodyPr>
          <a:lstStyle/>
          <a:p>
            <a:r>
              <a:rPr lang="en-US" dirty="0">
                <a:latin typeface="Arial Black" pitchFamily="34" charset="0"/>
              </a:rPr>
              <a:t>One level will be added to the </a:t>
            </a:r>
            <a:r>
              <a:rPr lang="en-US" dirty="0">
                <a:solidFill>
                  <a:schemeClr val="accent5">
                    <a:lumMod val="75000"/>
                  </a:schemeClr>
                </a:solidFill>
                <a:latin typeface="Arial Black" pitchFamily="34" charset="0"/>
              </a:rPr>
              <a:t>A/ Tier 1 category this will result in 11 categories to choose from.</a:t>
            </a:r>
          </a:p>
          <a:p>
            <a:r>
              <a:rPr lang="en-US" dirty="0">
                <a:latin typeface="Arial Black" pitchFamily="34" charset="0"/>
              </a:rPr>
              <a:t>Students will not longer be suspended for Truancy or tardiness. Restorative practices will be used to address truancy and tardiness.</a:t>
            </a:r>
          </a:p>
          <a:p>
            <a:r>
              <a:rPr lang="en-US" dirty="0">
                <a:latin typeface="Arial Black" pitchFamily="34" charset="0"/>
              </a:rPr>
              <a:t>Restorative practices will be used online as necessary. Students who violate the C.O.C. online or in person will be addressed. Parents will be contacted by the Dean, Counselor, Social Worker, MTSS TEAMS</a:t>
            </a:r>
          </a:p>
        </p:txBody>
      </p:sp>
    </p:spTree>
  </p:cSld>
  <p:clrMapOvr>
    <a:masterClrMapping/>
  </p:clrMapOvr>
  <p:transition spd="slow">
    <p:wipe dir="r"/>
    <p:sndAc>
      <p:stSnd>
        <p:snd r:embed="rId2" name="bomb.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703</Words>
  <Application>Microsoft Office PowerPoint</Application>
  <PresentationFormat>On-screen Show (4:3)</PresentationFormat>
  <Paragraphs>52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Calibri</vt:lpstr>
      <vt:lpstr>Constantia</vt:lpstr>
      <vt:lpstr>Wingdings</vt:lpstr>
      <vt:lpstr>Wingdings 2</vt:lpstr>
      <vt:lpstr>Flow</vt:lpstr>
      <vt:lpstr> </vt:lpstr>
      <vt:lpstr>Online Learning standards</vt:lpstr>
      <vt:lpstr>Positive Behavior Intervention and Support-PBIS (What is PBIS?)</vt:lpstr>
      <vt:lpstr>PBIS TIERS-F2F &amp; ONLINE STUDENTS</vt:lpstr>
      <vt:lpstr>PBIS- Online (How will it look?)</vt:lpstr>
      <vt:lpstr>Expect Respect (What is it?)</vt:lpstr>
      <vt:lpstr>Expect respect online “netiquette”</vt:lpstr>
      <vt:lpstr>Code of Conduct (Who is responsible?)</vt:lpstr>
      <vt:lpstr>Revisions to the C.O.C </vt:lpstr>
      <vt:lpstr>Revisions to the C.O.C </vt:lpstr>
      <vt:lpstr>Parking Lot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Owner</dc:creator>
  <cp:lastModifiedBy>LaMonte Fondren</cp:lastModifiedBy>
  <cp:revision>38</cp:revision>
  <dcterms:created xsi:type="dcterms:W3CDTF">2020-08-31T11:50:01Z</dcterms:created>
  <dcterms:modified xsi:type="dcterms:W3CDTF">2020-09-02T21:04:31Z</dcterms:modified>
</cp:coreProperties>
</file>